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5" r:id="rId4"/>
    <p:sldId id="29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5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55" r:id="rId23"/>
    <p:sldId id="275" r:id="rId24"/>
    <p:sldId id="276" r:id="rId25"/>
    <p:sldId id="301" r:id="rId26"/>
    <p:sldId id="278" r:id="rId27"/>
    <p:sldId id="299" r:id="rId28"/>
    <p:sldId id="302" r:id="rId29"/>
    <p:sldId id="354" r:id="rId30"/>
    <p:sldId id="281" r:id="rId31"/>
    <p:sldId id="282" r:id="rId32"/>
    <p:sldId id="283" r:id="rId33"/>
    <p:sldId id="286" r:id="rId34"/>
    <p:sldId id="287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2A993A-2D67-4099-85BF-ED2300B9AEE4}" type="datetimeFigureOut">
              <a:rPr lang="fa-IR" smtClean="0"/>
              <a:t>05/01/1447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21626B-BD02-470C-B07C-3E121820E2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81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6DE554-0234-4BA5-9BC6-BD4E1AEC31F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11F86C-0C6E-4C15-A2D4-93D2053F88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85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/>
          <a:lstStyle/>
          <a:p>
            <a:pPr algn="ctr"/>
            <a:r>
              <a:rPr lang="fa-IR" dirty="0"/>
              <a:t>تعاریف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680520"/>
          </a:xfrm>
        </p:spPr>
        <p:txBody>
          <a:bodyPr>
            <a:normAutofit/>
          </a:bodyPr>
          <a:lstStyle/>
          <a:p>
            <a:pPr marL="365125" lvl="0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3- عفونت ناشی از غذا</a:t>
            </a:r>
            <a:r>
              <a:rPr lang="en-US" altLang="en-US" sz="2800" dirty="0">
                <a:solidFill>
                  <a:prstClr val="black"/>
                </a:solidFill>
                <a:latin typeface="Lucida Sans Unicode"/>
              </a:rPr>
              <a:t>(</a:t>
            </a:r>
            <a:r>
              <a:rPr lang="en-US" altLang="en-US" sz="2800" dirty="0" err="1">
                <a:solidFill>
                  <a:prstClr val="black"/>
                </a:solidFill>
                <a:latin typeface="Lucida Sans Unicode"/>
              </a:rPr>
              <a:t>foodborn</a:t>
            </a:r>
            <a:r>
              <a:rPr lang="en-US" altLang="en-US" sz="2800" dirty="0">
                <a:solidFill>
                  <a:prstClr val="black"/>
                </a:solidFill>
                <a:latin typeface="Lucida Sans Unicode"/>
              </a:rPr>
              <a:t> infections)</a:t>
            </a: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: 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عفونتهایی هستند که ناشی از خوردن غذا یا آشامیدنی آلوده به باکتری، ویروس یا انگل ایجاد شده و از دو طریق تکثیر و تهاجم به مخاط روده و بافتهای دیگر و تکثیر در روده و ازاد کردن توکسین ایجاد بیماری می کنند.</a:t>
            </a: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 </a:t>
            </a:r>
          </a:p>
          <a:p>
            <a:pPr marL="365125" lvl="0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4- مسمومیت غذایی(</a:t>
            </a:r>
            <a:r>
              <a:rPr lang="en-US" altLang="en-US" sz="2800" b="1" dirty="0">
                <a:solidFill>
                  <a:prstClr val="black"/>
                </a:solidFill>
                <a:latin typeface="Lucida Sans Unicode"/>
              </a:rPr>
              <a:t>foodborne intoxication</a:t>
            </a:r>
            <a:r>
              <a:rPr lang="en-US" altLang="en-US" sz="28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) : 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مسمومیت غذایی از خوردن غذا یا آشامیدنی که قبلا با یک سمی الوده شده ایجاد می شود منبع این سم می تواند سموم باکتریایی، مواد شیمیایی سمی و سموم طبیعی موجود در بدن حیوانات، گیاهان و قارچ ها باشد  </a:t>
            </a:r>
            <a:endParaRPr lang="en-US" altLang="en-US" sz="2800" dirty="0">
              <a:solidFill>
                <a:prstClr val="black"/>
              </a:solidFill>
              <a:latin typeface="Lucida Sans Unicode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endParaRPr lang="fa-IR" altLang="en-US" sz="2800" dirty="0">
              <a:solidFill>
                <a:prstClr val="black"/>
              </a:solidFill>
              <a:latin typeface="Lucida Sans Unicode"/>
              <a:cs typeface="Arial"/>
            </a:endParaRP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/>
          <a:lstStyle/>
          <a:p>
            <a:pPr algn="ctr"/>
            <a:r>
              <a:rPr lang="fa-IR" dirty="0"/>
              <a:t>طغیان های آب و غذا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/>
          </a:bodyPr>
          <a:lstStyle/>
          <a:p>
            <a:pPr marL="0" lvl="0" indent="0" algn="just" rtl="1">
              <a:spcBef>
                <a:spcPct val="0"/>
              </a:spcBef>
              <a:buClrTx/>
              <a:buSzTx/>
              <a:buBlip>
                <a:blip r:embed="rId2"/>
              </a:buBlip>
              <a:defRPr/>
            </a:pPr>
            <a:r>
              <a:rPr lang="fa-IR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تعریف طغیان منتقله از غذا: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  <a:p>
            <a:pPr marL="365760" lvl="0" indent="-256032" algn="just" rtl="1">
              <a:spcBef>
                <a:spcPct val="0"/>
              </a:spcBef>
              <a:buClr>
                <a:srgbClr val="2DA2BF"/>
              </a:buClr>
              <a:buSzPct val="68000"/>
              <a:buNone/>
              <a:defRPr/>
            </a:pPr>
            <a:r>
              <a:rPr lang="fa-IR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اگر دو نفر یا بیشتر از یک غذا یا آشامیدنی مشترک استفاده کرده و علایم بالینی مشترکی داشته باشند طغیان بیماری منتقله از غذا اتفاق افتاده است.</a:t>
            </a:r>
          </a:p>
          <a:p>
            <a:pPr marL="365760" lvl="0" indent="-256032" algn="just" rtl="1">
              <a:spcBef>
                <a:spcPct val="0"/>
              </a:spcBef>
              <a:buClr>
                <a:srgbClr val="2DA2BF"/>
              </a:buClr>
              <a:buSzPct val="68000"/>
              <a:buNone/>
              <a:defRPr/>
            </a:pPr>
            <a:endParaRPr lang="fa-IR" sz="28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365760" lvl="0" indent="-256032" algn="just" rtl="1">
              <a:spcBef>
                <a:spcPct val="0"/>
              </a:spcBef>
              <a:buClr>
                <a:srgbClr val="2DA2BF"/>
              </a:buClr>
              <a:buSzPct val="68000"/>
              <a:buNone/>
              <a:defRPr/>
            </a:pPr>
            <a:r>
              <a:rPr lang="fa-IR" sz="2800" b="1" dirty="0">
                <a:solidFill>
                  <a:prstClr val="black"/>
                </a:solidFill>
                <a:latin typeface="Lucida Sans Unicode"/>
                <a:cs typeface="B Nazanin" pitchFamily="2" charset="-78"/>
              </a:rPr>
              <a:t> پس از کشف و گزارش طغیان تیم بررسی  طغیان که حداقل متشکل از دو نفر (  مبارزه با بیماریها و بهداشت محیط ) می باشد تشکیل و طی مراحل  ده گانه طغیان واقع شده بررسی می شود.</a:t>
            </a:r>
            <a:endParaRPr lang="en-US" sz="2800" b="1" dirty="0">
              <a:solidFill>
                <a:prstClr val="black"/>
              </a:solidFill>
              <a:latin typeface="Lucida Sans Unicode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طغیان های آب و غذا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92500" lnSpcReduction="10000"/>
          </a:bodyPr>
          <a:lstStyle/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Blip>
                <a:blip r:embed="rId2"/>
              </a:buBlip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B Nazanin" pitchFamily="2" charset="-78"/>
              </a:rPr>
              <a:t>همزمان با بررسی اپیدمیولوژیک، بررسی های محیطی و تشخیص آزمایشگاهی صورت می گیرد.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en-US" altLang="en-US" sz="2700" b="1" dirty="0">
              <a:solidFill>
                <a:prstClr val="black"/>
              </a:solidFill>
              <a:latin typeface="Lucida Sans Unicode"/>
              <a:cs typeface="B Nazanin" pitchFamily="2" charset="-78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Blip>
                <a:blip r:embed="rId2"/>
              </a:buBlip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B Nazanin" pitchFamily="2" charset="-78"/>
              </a:rPr>
              <a:t>تشخیص عوامل باکتریال و توکسین استاف درنمونه های غذا در آزمایشگاههای  کنترل غذا و داروی معاونت محترم  غذا و داروی وزارت متبوع انجام میشود.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en-US" altLang="en-US" sz="2700" b="1" dirty="0">
              <a:solidFill>
                <a:prstClr val="black"/>
              </a:solidFill>
              <a:latin typeface="Lucida Sans Unicode"/>
              <a:cs typeface="B Nazanin" pitchFamily="2" charset="-78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Blip>
                <a:blip r:embed="rId2"/>
              </a:buBlip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B Nazanin" pitchFamily="2" charset="-78"/>
              </a:rPr>
              <a:t>تشخیص عوامل باکتریال در 10 تا 20% مبتلایان در نمونه های انسانی درمحل ودر  آزمایشگاههای  مراکز بهداشت شهرستان انجام می شود.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endParaRPr lang="en-US" altLang="en-US" sz="2700" b="1" dirty="0">
              <a:solidFill>
                <a:prstClr val="black"/>
              </a:solidFill>
              <a:latin typeface="Lucida Sans Unicode"/>
              <a:cs typeface="B Nazanin" pitchFamily="2" charset="-78"/>
            </a:endParaRP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بیماریابی و اقدامات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53650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/>
              <a:t>اساس بیماریابی، کلیه بیماران مشکوکی هستند که از غذا یا آشامیدنی مشترک استفاده کرده و علائم گوارشی مشترک دارند.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گزارش تلفنی به مرکز بهداشت شهرستان در صورت افزایش موارد بیماری با علائم گوارشی (اسهال، استفراغ، دل درد و...) توسط مرکز درمانی دولتی و خصوصی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تشکیل تیم بررسی طغیان( کارشناس بیماریها-بهداشت محیط)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اجرای مراحل دهگانه بررسی یک طغیان   </a:t>
            </a:r>
          </a:p>
          <a:p>
            <a:pPr algn="r" rtl="1"/>
            <a:endParaRPr lang="fa-IR" dirty="0"/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96BA8C1-638C-4BC1-91B8-928785AA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54" y="614993"/>
            <a:ext cx="7024744" cy="869791"/>
          </a:xfrm>
        </p:spPr>
        <p:txBody>
          <a:bodyPr/>
          <a:lstStyle/>
          <a:p>
            <a:r>
              <a:rPr lang="fa-IR" altLang="en-US" dirty="0">
                <a:cs typeface="B Koodak" panose="00000700000000000000" pitchFamily="2" charset="-78"/>
              </a:rPr>
              <a:t>کاربردهای میزان های بروز و شیوع</a:t>
            </a:r>
            <a:endParaRPr lang="en-US" altLang="en-US" dirty="0">
              <a:cs typeface="B Koodak" panose="00000700000000000000" pitchFamily="2" charset="-7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3309C3-9CEE-4643-9B4D-DD4BE03EA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210922"/>
              </p:ext>
            </p:extLst>
          </p:nvPr>
        </p:nvGraphicFramePr>
        <p:xfrm>
          <a:off x="827584" y="1484784"/>
          <a:ext cx="756084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577"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fa-IR" sz="1800" dirty="0">
                          <a:cs typeface="B Koodak" panose="00000700000000000000" pitchFamily="2" charset="-78"/>
                        </a:rPr>
                        <a:t>میزان</a:t>
                      </a:r>
                      <a:r>
                        <a:rPr lang="fa-IR" sz="1800" baseline="0" dirty="0">
                          <a:cs typeface="B Koodak" panose="00000700000000000000" pitchFamily="2" charset="-78"/>
                        </a:rPr>
                        <a:t> شیوع</a:t>
                      </a:r>
                      <a:endParaRPr lang="en-US" sz="18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178" marB="34178"/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fa-IR" sz="1800" dirty="0">
                          <a:cs typeface="B Koodak" panose="00000700000000000000" pitchFamily="2" charset="-78"/>
                        </a:rPr>
                        <a:t>میزان بروز</a:t>
                      </a:r>
                      <a:endParaRPr lang="en-US" sz="1800" dirty="0">
                        <a:cs typeface="B Koodak" panose="00000700000000000000" pitchFamily="2" charset="-78"/>
                      </a:endParaRPr>
                    </a:p>
                  </a:txBody>
                  <a:tcPr marL="68580" marR="68580" marT="34178" marB="341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823"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اندازه گيري حجم بيماري در جامعه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تعيين نياز هاي مربوط به مراقبت هاي بهداشتي در جامعه</a:t>
                      </a:r>
                    </a:p>
                    <a:p>
                      <a:pPr marL="342900" indent="-342900" algn="r" rtl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جهت مقايسه بين جوامع</a:t>
                      </a:r>
                    </a:p>
                    <a:p>
                      <a:pPr marL="342900" indent="-342900" algn="r" rtl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ميزان شیوع براي بيماري هاي</a:t>
                      </a:r>
                      <a:r>
                        <a:rPr lang="fa-IR" altLang="en-US" sz="1800" b="0" baseline="0" dirty="0">
                          <a:effectLst/>
                          <a:cs typeface="B Nazanin" pitchFamily="2" charset="-78"/>
                        </a:rPr>
                        <a:t>ی که دوره </a:t>
                      </a:r>
                      <a:r>
                        <a:rPr lang="fa-IR" altLang="en-US" sz="18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طولانی</a:t>
                      </a: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 محاسبه</a:t>
                      </a:r>
                      <a:r>
                        <a:rPr lang="fa-IR" altLang="en-US" sz="1800" b="0" baseline="0" dirty="0">
                          <a:effectLst/>
                          <a:cs typeface="B Nazanin" pitchFamily="2" charset="-78"/>
                        </a:rPr>
                        <a:t> می گردد</a:t>
                      </a: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. </a:t>
                      </a:r>
                      <a:endParaRPr lang="en-US" altLang="en-US" sz="1800" b="0" dirty="0">
                        <a:effectLst/>
                        <a:cs typeface="B Nazanin" pitchFamily="2" charset="-78"/>
                      </a:endParaRPr>
                    </a:p>
                  </a:txBody>
                  <a:tcPr marL="68580" marR="68580" marT="34178" marB="34178"/>
                </a:tc>
                <a:tc>
                  <a:txBody>
                    <a:bodyPr/>
                    <a:lstStyle/>
                    <a:p>
                      <a:pPr marL="342900" indent="-342900" algn="r" rtl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تعيين احتمال گسترش يك بيماري خاص در يك دوره زماني مشخصي مثلا يك سال</a:t>
                      </a:r>
                    </a:p>
                    <a:p>
                      <a:pPr marL="342900" indent="-342900" algn="r" rtl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جستجوي عوامل ایجاد بيماري </a:t>
                      </a:r>
                    </a:p>
                    <a:p>
                      <a:pPr marL="342900" indent="-342900" algn="r" rtl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جهت مقايسه بين جوامع</a:t>
                      </a:r>
                    </a:p>
                    <a:p>
                      <a:pPr marL="342900" indent="-342900" algn="r" rtl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ميزان بروز براي بيماري هايي كه دوره </a:t>
                      </a:r>
                      <a:r>
                        <a:rPr lang="fa-IR" altLang="en-US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كوتاهي</a:t>
                      </a: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 دارند محاسبه</a:t>
                      </a:r>
                      <a:r>
                        <a:rPr lang="fa-IR" altLang="en-US" sz="1800" b="0" baseline="0" dirty="0">
                          <a:effectLst/>
                          <a:cs typeface="B Nazanin" pitchFamily="2" charset="-78"/>
                        </a:rPr>
                        <a:t> می گردد</a:t>
                      </a:r>
                      <a:r>
                        <a:rPr lang="fa-IR" altLang="en-US" sz="1800" b="0" dirty="0">
                          <a:effectLst/>
                          <a:cs typeface="B Nazanin" pitchFamily="2" charset="-78"/>
                        </a:rPr>
                        <a:t>. </a:t>
                      </a:r>
                      <a:endParaRPr lang="en-US" altLang="en-US" sz="1800" b="0" dirty="0">
                        <a:effectLst/>
                        <a:cs typeface="B Nazanin" pitchFamily="2" charset="-78"/>
                      </a:endParaRPr>
                    </a:p>
                  </a:txBody>
                  <a:tcPr marL="68580" marR="68580" marT="34178" marB="3417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C2F50C5-3F14-4AC9-A424-4E32DAAC1454}"/>
              </a:ext>
            </a:extLst>
          </p:cNvPr>
          <p:cNvSpPr/>
          <p:nvPr/>
        </p:nvSpPr>
        <p:spPr>
          <a:xfrm>
            <a:off x="1439874" y="5085184"/>
            <a:ext cx="6264251" cy="1304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57175" indent="-257175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a-IR" altLang="en-US" dirty="0">
                <a:solidFill>
                  <a:srgbClr val="000000"/>
                </a:solidFill>
                <a:latin typeface="Verdana" panose="020B0604030504040204" pitchFamily="34" charset="0"/>
                <a:cs typeface="B Nazanin" pitchFamily="2" charset="-78"/>
              </a:rPr>
              <a:t> اندازه گيري ميزان شيوع آسان تر و ارزان تر از ميزان بروز است.</a:t>
            </a:r>
          </a:p>
          <a:p>
            <a:pPr marL="257175" indent="-257175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a-IR" altLang="en-US" dirty="0">
                <a:solidFill>
                  <a:srgbClr val="000000"/>
                </a:solidFill>
                <a:latin typeface="Verdana" panose="020B0604030504040204" pitchFamily="34" charset="0"/>
                <a:cs typeface="B Nazanin" pitchFamily="2" charset="-78"/>
              </a:rPr>
              <a:t> در اندازه گيري ميزان بروز ابتدا بايد جمعيتي را مشخص كرد، آنها را در يك دوره زماني معين تعقيب (پيگيري) نمود تا موارد بروز اشكار شوند.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مراحل دهگانه بررسی یک طغیان بیماری منتقله از غذا</a:t>
            </a:r>
          </a:p>
          <a:p>
            <a:pPr marL="68580" indent="0" algn="ct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1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تایید وقوع یک طغیان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71500" lvl="0" indent="-5715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fa-IR" altLang="en-US" sz="4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آیا طغیان اتفاق افتاده است؟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lvl="0" indent="-5715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fa-IR" altLang="en-US" sz="4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جمع آوری گزارشات اولیه درباره وقوع طغیان از نظام جاری مراقبت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8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419853"/>
          </a:xfrm>
        </p:spPr>
        <p:txBody>
          <a:bodyPr/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a-IR" alt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گزارش به موقع و هماهنگی با مسئولین 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Font typeface="Wingdings" panose="05000000000000000000" pitchFamily="2" charset="2"/>
              <a:buChar char="q"/>
            </a:pPr>
            <a:r>
              <a:rPr lang="fa-I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چه کسانی باید در جریان وقوع طغیان قرار گیرند؟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4563869"/>
          </a:xfrm>
        </p:spPr>
        <p:txBody>
          <a:bodyPr>
            <a:normAutofit/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fa-IR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تهیه نمونه های انسانی و غذائی برای تشخیص آزمایشگاهی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کدام ارگانیسم عامل بیماری است؟</a:t>
            </a:r>
          </a:p>
          <a:p>
            <a:pPr marL="68580" indent="0" algn="r" rtl="1">
              <a:buNone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 تهیه نمونه از 10-5% مبتلایان ( مهمترین نمونه انسانی برای تشخیص نمونه مدفدع است)</a:t>
            </a:r>
          </a:p>
          <a:p>
            <a:pPr marL="68580" indent="0" algn="r" rtl="1">
              <a:buNone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 تهیه چند نمونه از غذاهای مشکوک به آلودگی( بهترین نمونه باقی مانده غذایی است که بیمار استفاده کرده است)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3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896544"/>
          </a:xfrm>
        </p:spPr>
        <p:txBody>
          <a:bodyPr/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fa-IR" alt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بکارگیری اقدامات کنترل و پیشگیری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چه اقداماتی جهت جلوگیری از گسترش طغیان و مبتلا شدن سایر افراد باید انجام داد؟ ( جمع آوری و نگهداری غذای مشکوک به آلودگی و تعطیلی موقت، اقدامات بهداشت محیطی و آموزشی)</a:t>
            </a:r>
          </a:p>
          <a:p>
            <a:pPr marL="68580" indent="0" algn="r" rtl="1">
              <a:buNone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 نباید منتظر جواب آزمایشگاه بود.</a:t>
            </a:r>
          </a:p>
          <a:p>
            <a:pPr marL="68580" indent="0" algn="r" rtl="1">
              <a:buNone/>
            </a:pPr>
            <a:endParaRPr lang="fa-IR" dirty="0"/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7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اهداف کارگاه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pPr algn="r" rtl="1"/>
            <a:r>
              <a:rPr lang="fa-IR" dirty="0"/>
              <a:t>شناخت  بیماریهای منتقله از آب و غذا </a:t>
            </a:r>
          </a:p>
          <a:p>
            <a:pPr algn="r" rtl="1"/>
            <a:r>
              <a:rPr lang="fa-IR" dirty="0"/>
              <a:t>اقدامات مهم ده گانه در طغیانها </a:t>
            </a:r>
          </a:p>
          <a:p>
            <a:pPr algn="r" rtl="1"/>
            <a:r>
              <a:rPr lang="fa-IR" dirty="0"/>
              <a:t>تعریف وبا و موارد مشکوک وبا </a:t>
            </a:r>
          </a:p>
          <a:p>
            <a:pPr algn="r" rtl="1"/>
            <a:r>
              <a:rPr lang="fa-IR" dirty="0"/>
              <a:t>اقدامات مربوط به پیش آمادگی در اپیدمی وبا </a:t>
            </a:r>
          </a:p>
          <a:p>
            <a:pPr algn="r" rtl="1"/>
            <a:r>
              <a:rPr lang="fa-IR" dirty="0"/>
              <a:t>نظام مراقبت سندرمیک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052736"/>
            <a:ext cx="7632848" cy="4896544"/>
          </a:xfrm>
        </p:spPr>
        <p:txBody>
          <a:bodyPr>
            <a:normAutofit/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ساماندهی اطلاعات مربوط به طغیان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لیست خطی بیماران </a:t>
            </a:r>
            <a:r>
              <a:rPr lang="en-US" dirty="0"/>
              <a:t>Line Listing   </a:t>
            </a:r>
          </a:p>
          <a:p>
            <a:pPr marL="68580" indent="0" algn="r" rtl="1">
              <a:buNone/>
            </a:pP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fa-IR" dirty="0"/>
              <a:t>تعریف مورد    </a:t>
            </a:r>
            <a:r>
              <a:rPr lang="en-US" dirty="0"/>
              <a:t>Case Definition   </a:t>
            </a:r>
          </a:p>
          <a:p>
            <a:pPr marL="68580" indent="0" algn="r" rtl="1">
              <a:buNone/>
            </a:pP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fa-IR" dirty="0"/>
              <a:t>منحنی اپیدمی    </a:t>
            </a:r>
            <a:r>
              <a:rPr lang="en-US" dirty="0"/>
              <a:t>Epidemic Curves</a:t>
            </a:r>
          </a:p>
          <a:p>
            <a:pPr marL="68580" indent="0" algn="r" rtl="1">
              <a:buNone/>
            </a:pP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fa-IR" dirty="0"/>
              <a:t>نقشه طغیان                </a:t>
            </a:r>
            <a:r>
              <a:rPr lang="en-US" dirty="0"/>
              <a:t>Spot Maps</a:t>
            </a:r>
          </a:p>
        </p:txBody>
      </p:sp>
    </p:spTree>
    <p:extLst>
      <p:ext uri="{BB962C8B-B14F-4D97-AF65-F5344CB8AC3E}">
        <p14:creationId xmlns:p14="http://schemas.microsoft.com/office/powerpoint/2010/main" val="139639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/>
          <a:lstStyle/>
          <a:p>
            <a:pPr algn="ctr"/>
            <a:r>
              <a:rPr lang="fa-IR" dirty="0"/>
              <a:t>تعریف مورد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3915797"/>
          </a:xfrm>
        </p:spPr>
        <p:txBody>
          <a:bodyPr>
            <a:normAutofit/>
          </a:bodyPr>
          <a:lstStyle/>
          <a:p>
            <a:pPr marL="68580" indent="0" algn="r" rtl="1">
              <a:buNone/>
            </a:pPr>
            <a:r>
              <a:rPr lang="fa-IR" dirty="0"/>
              <a:t>تعریف مورد بیماری ، یک توصیف استاندارد طغیان است که برای اهداف بررسی طغیان ، به منظور متمایز کردن مورد (بیمار) از غیر مورد (غیر بیمار)مورد استفاده قرار میگیرد</a:t>
            </a:r>
          </a:p>
          <a:p>
            <a:pPr marL="68580" indent="0" algn="r" rtl="1">
              <a:buNone/>
            </a:pPr>
            <a:endParaRPr lang="fa-IR" dirty="0"/>
          </a:p>
          <a:p>
            <a:pPr marL="68580" indent="0" algn="r" rtl="1">
              <a:buNone/>
            </a:pPr>
            <a:r>
              <a:rPr lang="fa-IR" dirty="0"/>
              <a:t>اهداف اولیه در ارائه تعریف مورد باید به گونه ای باشد که دو شاخص حساسیت( احتمال این که فرد جزئی از طغیان است) و ویژگی( احتمال این که فرد جزئی از یک طغیان نیست ) در آن حداکثر باشد و این تعادل در شناسایی موارد از غیر موارد بیماری باید مورد توجه قرار گیرد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6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69" y="620688"/>
            <a:ext cx="7024744" cy="601136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7A47BE"/>
                </a:solidFill>
                <a:latin typeface="BNazaninBold"/>
              </a:rPr>
              <a:t>رسم منحنی همه گیری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21825"/>
            <a:ext cx="7776864" cy="5159504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>
                <a:latin typeface="BNazanin"/>
              </a:rPr>
              <a:t>منحنی همه گیری، نموداری است که دوره های زمانی شروع علائم بیماری را در بین بیماران یک طغیان نشان می دهد.</a:t>
            </a:r>
          </a:p>
          <a:p>
            <a:pPr marL="0" indent="0" algn="r" rtl="1">
              <a:buNone/>
            </a:pPr>
            <a:r>
              <a:rPr lang="fa-IR" dirty="0">
                <a:latin typeface="BNazanin"/>
              </a:rPr>
              <a:t> منحنی همه گیری به فهم دینامیکی (حرکتی) از طغیان نظیر تعداد افراد عفونی شده، دوره ی زمانی طغیان و این که آیا طغیان مداوم هست یا نه، کمک خواهد کرد. </a:t>
            </a:r>
          </a:p>
          <a:p>
            <a:pPr marL="0" indent="0" algn="r" rtl="1">
              <a:buNone/>
            </a:pPr>
            <a:r>
              <a:rPr lang="fa-IR" dirty="0">
                <a:latin typeface="BNazanin"/>
              </a:rPr>
              <a:t>منحنی همه گیری همچنین ممکن است شواهدی در مورد راه های انتقال بیماری نشان دهد و  به ارتباط زمان رویدادهای مهم (مثل مواجهه های احتمالی و یا اقدامات کنترلی) با شروع علائم بیماری کمک کند.</a:t>
            </a:r>
          </a:p>
          <a:p>
            <a:pPr marL="0" indent="0" algn="r" rtl="1">
              <a:buNone/>
            </a:pPr>
            <a:r>
              <a:rPr lang="fa-IR" dirty="0">
                <a:latin typeface="BNazanin"/>
              </a:rPr>
              <a:t>منحنی اپیدمی یک نمودار ستونی یا هیستوگرام دو بعدی، همراه با یک محور </a:t>
            </a:r>
            <a:r>
              <a:rPr lang="en-US" i="1" dirty="0">
                <a:latin typeface="TimesNewRomanPS-ItalicMT"/>
              </a:rPr>
              <a:t>X </a:t>
            </a:r>
            <a:r>
              <a:rPr lang="fa-IR" dirty="0">
                <a:latin typeface="BNazanin"/>
              </a:rPr>
              <a:t>و یک محور </a:t>
            </a:r>
            <a:r>
              <a:rPr lang="en-US" i="1" dirty="0">
                <a:latin typeface="TimesNewRomanPS-ItalicMT"/>
              </a:rPr>
              <a:t>Y </a:t>
            </a:r>
            <a:r>
              <a:rPr lang="fa-IR" dirty="0">
                <a:latin typeface="BNazanin"/>
              </a:rPr>
              <a:t>می باشد. </a:t>
            </a:r>
          </a:p>
          <a:p>
            <a:pPr marL="0" indent="0" algn="r" rtl="1">
              <a:buNone/>
            </a:pPr>
            <a:r>
              <a:rPr lang="fa-IR" dirty="0">
                <a:latin typeface="BNazanin"/>
              </a:rPr>
              <a:t>محور </a:t>
            </a:r>
            <a:r>
              <a:rPr lang="en-US" i="1" dirty="0">
                <a:latin typeface="TimesNewRomanPS-ItalicMT"/>
              </a:rPr>
              <a:t>X</a:t>
            </a:r>
            <a:r>
              <a:rPr lang="en-US" dirty="0">
                <a:latin typeface="BNazanin"/>
              </a:rPr>
              <a:t>، </a:t>
            </a:r>
            <a:r>
              <a:rPr lang="fa-IR" dirty="0">
                <a:latin typeface="BNazanin"/>
              </a:rPr>
              <a:t>زمان یاتاریخ شروع علائم بیماری را نشان م یدهد. مقیاس محور </a:t>
            </a:r>
            <a:r>
              <a:rPr lang="en-US" dirty="0">
                <a:latin typeface="TimesNewRomanPSMT"/>
              </a:rPr>
              <a:t>X </a:t>
            </a:r>
            <a:r>
              <a:rPr lang="fa-IR" dirty="0">
                <a:latin typeface="BNazanin"/>
              </a:rPr>
              <a:t>باید چنان انتخاب شود که دوره ی طغیان و دوره ی کمون بیماری(اگر شناخته شده است) را پوشش دهد.</a:t>
            </a:r>
          </a:p>
          <a:p>
            <a:pPr marL="0" indent="0" algn="r" rtl="1">
              <a:buNone/>
            </a:pPr>
            <a:r>
              <a:rPr lang="fa-IR" dirty="0">
                <a:latin typeface="BNazanin"/>
              </a:rPr>
              <a:t>محور </a:t>
            </a:r>
            <a:r>
              <a:rPr lang="en-US" i="1" dirty="0">
                <a:latin typeface="TimesNewRomanPS-ItalicMT"/>
              </a:rPr>
              <a:t>Y</a:t>
            </a:r>
            <a:r>
              <a:rPr lang="en-US" dirty="0">
                <a:latin typeface="BNazanin"/>
              </a:rPr>
              <a:t>، </a:t>
            </a:r>
            <a:r>
              <a:rPr lang="fa-IR" dirty="0">
                <a:latin typeface="BNazanin"/>
              </a:rPr>
              <a:t>تعداد موارد بیماری را نشان میدهد. مقیاس محور </a:t>
            </a:r>
            <a:r>
              <a:rPr lang="en-US" dirty="0">
                <a:latin typeface="TimesNewRomanPSMT"/>
              </a:rPr>
              <a:t>Y </a:t>
            </a:r>
            <a:r>
              <a:rPr lang="fa-IR" dirty="0">
                <a:latin typeface="BNazanin"/>
              </a:rPr>
              <a:t>به تعداد موارد بیماری موجود در طغیان بستگی دارد.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704856" cy="4563869"/>
          </a:xfrm>
        </p:spPr>
        <p:txBody>
          <a:bodyPr/>
          <a:lstStyle/>
          <a:p>
            <a:pPr marL="68580" indent="0" algn="r" rtl="1">
              <a:buNone/>
            </a:pPr>
            <a:r>
              <a:rPr lang="fa-IR" alt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6-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ساختن یک فرضیه</a:t>
            </a:r>
          </a:p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با ساماندهی اطلاعات مربوط به طغیان و جمع بندی اطلاعات بالینی ، مصاحبه ها، بررسی های اولیه و یافته های آزمایشگاهی یک پیش فرض مطرح میشود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q"/>
            </a:pPr>
            <a:r>
              <a:rPr lang="fa-I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علل- راه انتشار- منبع و عوامل مؤثرخارجی و داخلی طغیان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0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745152"/>
          </a:xfrm>
        </p:spPr>
        <p:txBody>
          <a:bodyPr/>
          <a:lstStyle/>
          <a:p>
            <a:r>
              <a:rPr lang="fa-IR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7- طراح و اجرای یک مطالعه اپیدمیولوژیک برای آزمون فرضیه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248472"/>
          </a:xfrm>
        </p:spPr>
        <p:txBody>
          <a:bodyPr>
            <a:normAutofit fontScale="92500"/>
          </a:bodyPr>
          <a:lstStyle/>
          <a:p>
            <a:pPr marL="68580" indent="0" algn="r" rtl="1">
              <a:buNone/>
            </a:pPr>
            <a:r>
              <a:rPr lang="fa-IR" dirty="0"/>
              <a:t>الف- مطالعات کوهورت </a:t>
            </a:r>
            <a:r>
              <a:rPr lang="en-US" dirty="0"/>
              <a:t>Cohort Study   </a:t>
            </a:r>
          </a:p>
          <a:p>
            <a:pPr marL="68580" indent="0" algn="r" rtl="1">
              <a:buNone/>
            </a:pPr>
            <a:r>
              <a:rPr lang="fa-IR" dirty="0"/>
              <a:t>در این مطالعه خطر ابتلا به بیماری در دو گروه مطالعه (گروه مواجهه داشته و گروه غیر مواجهه داشته) مقایسه میشود</a:t>
            </a:r>
          </a:p>
          <a:p>
            <a:pPr marL="68580" indent="0" algn="r" rtl="1">
              <a:buNone/>
            </a:pPr>
            <a:r>
              <a:rPr lang="fa-IR" dirty="0"/>
              <a:t>این مطالعه زمانی مناسب است که جمعیت در معرض خطر مشخص باشند وهمه آن ها بدون توجه به این که بیمار شده اند یا نه در دسترس باشند</a:t>
            </a:r>
          </a:p>
          <a:p>
            <a:pPr marL="68580" indent="0" algn="r" rtl="1">
              <a:buNone/>
            </a:pPr>
            <a:r>
              <a:rPr lang="fa-IR" dirty="0"/>
              <a:t>( یک گروه معین از افراد به بیماری مبتلا شده اند و در معرض یک مواجهه مشترک بوده و بیماری ممکن است اتفاق بیافتد و یا نیافتد)</a:t>
            </a:r>
          </a:p>
          <a:p>
            <a:pPr marL="68580" indent="0" algn="r" rtl="1">
              <a:buNone/>
            </a:pPr>
            <a:r>
              <a:rPr lang="fa-IR" dirty="0"/>
              <a:t>« تعداد120نفر در یک مهمانی جشن تولد شرکت کرده و از یک غذای خاص استفاده کرده اند و در روزهای بعد چند نفر اسهال و استفراغ گرفته اند»</a:t>
            </a:r>
          </a:p>
          <a:p>
            <a:pPr marL="68580" indent="0" algn="r" rtl="1">
              <a:buNone/>
            </a:pPr>
            <a:endParaRPr lang="fa-IR" dirty="0"/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8600" y="2971800"/>
            <a:ext cx="5063480" cy="933450"/>
            <a:chOff x="2304" y="1824"/>
            <a:chExt cx="3072" cy="732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304" y="1824"/>
            <a:ext cx="784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Image" r:id="rId3" imgW="2463492" imgH="2298413" progId="">
                    <p:embed/>
                  </p:oleObj>
                </mc:Choice>
                <mc:Fallback>
                  <p:oleObj name="Image" r:id="rId3" imgW="2463492" imgH="22984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824"/>
                          <a:ext cx="784" cy="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9" name="Text Box 43"/>
            <p:cNvSpPr txBox="1">
              <a:spLocks noChangeArrowheads="1"/>
            </p:cNvSpPr>
            <p:nvPr/>
          </p:nvSpPr>
          <p:spPr bwMode="auto">
            <a:xfrm>
              <a:off x="2929" y="2064"/>
              <a:ext cx="244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2000" dirty="0"/>
                <a:t>   =Attack rate in exposed group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28600" y="4038600"/>
            <a:ext cx="5063480" cy="1049338"/>
            <a:chOff x="2448" y="2747"/>
            <a:chExt cx="3360" cy="709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448" y="2747"/>
            <a:ext cx="784" cy="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Image" r:id="rId5" imgW="2539683" imgH="2298413" progId="">
                    <p:embed/>
                  </p:oleObj>
                </mc:Choice>
                <mc:Fallback>
                  <p:oleObj name="Image" r:id="rId5" imgW="2539683" imgH="22984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747"/>
                          <a:ext cx="784" cy="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8" name="Text Box 46"/>
            <p:cNvSpPr txBox="1">
              <a:spLocks noChangeArrowheads="1"/>
            </p:cNvSpPr>
            <p:nvPr/>
          </p:nvSpPr>
          <p:spPr bwMode="auto">
            <a:xfrm>
              <a:off x="3120" y="2975"/>
              <a:ext cx="26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2000" dirty="0"/>
                <a:t> =Attack rate in unexposed group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257800" y="4114800"/>
            <a:ext cx="3418656" cy="1905000"/>
            <a:chOff x="144" y="2112"/>
            <a:chExt cx="1872" cy="1236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4" y="2112"/>
            <a:ext cx="760" cy="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Image" r:id="rId7" imgW="2692063" imgH="4380952" progId="">
                    <p:embed/>
                  </p:oleObj>
                </mc:Choice>
                <mc:Fallback>
                  <p:oleObj name="Image" r:id="rId7" imgW="2692063" imgH="438095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112"/>
                          <a:ext cx="760" cy="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49"/>
            <p:cNvSpPr txBox="1">
              <a:spLocks noChangeArrowheads="1"/>
            </p:cNvSpPr>
            <p:nvPr/>
          </p:nvSpPr>
          <p:spPr bwMode="auto">
            <a:xfrm>
              <a:off x="768" y="2601"/>
              <a:ext cx="124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2000"/>
                <a:t>  = Relative Risk</a:t>
              </a:r>
            </a:p>
          </p:txBody>
        </p:sp>
      </p:grpSp>
      <p:sp>
        <p:nvSpPr>
          <p:cNvPr id="3080" name="Rectangle 50"/>
          <p:cNvSpPr>
            <a:spLocks noGrp="1" noRot="1" noChangeArrowheads="1"/>
          </p:cNvSpPr>
          <p:nvPr>
            <p:ph type="title"/>
          </p:nvPr>
        </p:nvSpPr>
        <p:spPr>
          <a:xfrm>
            <a:off x="6629400" y="0"/>
            <a:ext cx="2514600" cy="13716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Cohort studies</a:t>
            </a:r>
          </a:p>
        </p:txBody>
      </p:sp>
      <p:graphicFrame>
        <p:nvGraphicFramePr>
          <p:cNvPr id="43059" name="Group 51"/>
          <p:cNvGraphicFramePr>
            <a:graphicFrameLocks noGrp="1"/>
          </p:cNvGraphicFramePr>
          <p:nvPr/>
        </p:nvGraphicFramePr>
        <p:xfrm>
          <a:off x="0" y="0"/>
          <a:ext cx="6477000" cy="2895600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Exposed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A+C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B+D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98" name="Oval 90"/>
          <p:cNvSpPr>
            <a:spLocks noChangeArrowheads="1"/>
          </p:cNvSpPr>
          <p:nvPr/>
        </p:nvSpPr>
        <p:spPr bwMode="auto">
          <a:xfrm>
            <a:off x="5004048" y="3733800"/>
            <a:ext cx="3911352" cy="2590800"/>
          </a:xfrm>
          <a:prstGeom prst="ellips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</p:spTree>
    <p:extLst>
      <p:ext uri="{BB962C8B-B14F-4D97-AF65-F5344CB8AC3E}">
        <p14:creationId xmlns:p14="http://schemas.microsoft.com/office/powerpoint/2010/main" val="3690495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632848" cy="5040560"/>
          </a:xfrm>
        </p:spPr>
        <p:txBody>
          <a:bodyPr>
            <a:normAutofit lnSpcReduction="10000"/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dirty="0">
                <a:solidFill>
                  <a:srgbClr val="C00000"/>
                </a:solidFill>
                <a:latin typeface="Arial" pitchFamily="34" charset="0"/>
                <a:cs typeface="2  Titr" panose="00000700000000000000" pitchFamily="2" charset="-78"/>
              </a:rPr>
              <a:t>مطالعات مورد- شاهدی </a:t>
            </a:r>
            <a:r>
              <a:rPr lang="en-US" altLang="en-US" dirty="0">
                <a:solidFill>
                  <a:srgbClr val="C00000"/>
                </a:solidFill>
                <a:latin typeface="Arial" pitchFamily="34" charset="0"/>
                <a:cs typeface="2  Titr" panose="00000700000000000000" pitchFamily="2" charset="-78"/>
              </a:rPr>
              <a:t>Case Control study</a:t>
            </a:r>
            <a:r>
              <a:rPr lang="en-US" altLang="en-US" sz="4000" dirty="0">
                <a:solidFill>
                  <a:srgbClr val="C00000"/>
                </a:solidFill>
                <a:latin typeface="Arial" pitchFamily="34" charset="0"/>
                <a:cs typeface="2  Titr" panose="00000700000000000000" pitchFamily="2" charset="-78"/>
              </a:rPr>
              <a:t>  </a:t>
            </a:r>
            <a:r>
              <a:rPr lang="fa-IR" altLang="en-US" sz="4000" dirty="0">
                <a:solidFill>
                  <a:srgbClr val="C00000"/>
                </a:solidFill>
                <a:latin typeface="Arial" pitchFamily="34" charset="0"/>
                <a:cs typeface="2  Titr" panose="00000700000000000000" pitchFamily="2" charset="-78"/>
              </a:rPr>
              <a:t> </a:t>
            </a:r>
          </a:p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این نوع مطالعه فراوانی مواجهه با عامل بیماری را در گروه افراد بیمار(مورد)، با گروه افراد سالم(کنترل یا شاهد) مقایسه می کند</a:t>
            </a:r>
          </a:p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این مطالعه زمانی مناسب است که مواردی از بیماری شناسایی شده باشند، اما کل افراد در معرض خطر یا در معرض مواجهه احتمالی در دسترس نباشند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 اطلاعات بیماری در دست است اما افراد مبتلا در گروه معینی قرارندارند و از چگونگی مواجهه اطلاع درستی نداریم)</a:t>
            </a: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a-IR" alt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تعداد هشت نفر بعد از غذا خوردن در رستورانی مبتلا به سالمونلا تیفی موریوم شده اند»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3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79" name="Group 55"/>
          <p:cNvGraphicFramePr>
            <a:graphicFrameLocks noGrp="1"/>
          </p:cNvGraphicFramePr>
          <p:nvPr/>
        </p:nvGraphicFramePr>
        <p:xfrm>
          <a:off x="0" y="0"/>
          <a:ext cx="6553200" cy="2933700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Cases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Controls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Unexposed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C+D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A+C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B+D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4" name="Rectangle 41"/>
          <p:cNvSpPr>
            <a:spLocks noGrp="1" noRot="1" noChangeArrowheads="1"/>
          </p:cNvSpPr>
          <p:nvPr>
            <p:ph type="title"/>
          </p:nvPr>
        </p:nvSpPr>
        <p:spPr>
          <a:xfrm>
            <a:off x="6588224" y="0"/>
            <a:ext cx="2555776" cy="1676400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en-US" sz="4000" dirty="0">
                <a:solidFill>
                  <a:srgbClr val="00B0F0"/>
                </a:solidFill>
              </a:rPr>
              <a:t>Case-Control Studies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3400" y="3581400"/>
            <a:ext cx="3721100" cy="1149350"/>
            <a:chOff x="2936" y="2252"/>
            <a:chExt cx="2344" cy="724"/>
          </a:xfrm>
        </p:grpSpPr>
        <p:sp>
          <p:nvSpPr>
            <p:cNvPr id="2082" name="Text Box 43"/>
            <p:cNvSpPr txBox="1">
              <a:spLocks noChangeArrowheads="1"/>
            </p:cNvSpPr>
            <p:nvPr/>
          </p:nvSpPr>
          <p:spPr bwMode="auto">
            <a:xfrm>
              <a:off x="3216" y="2459"/>
              <a:ext cx="20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2800"/>
                <a:t>=Odds in Cases</a:t>
              </a:r>
            </a:p>
          </p:txBody>
        </p:sp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2936" y="2252"/>
            <a:ext cx="328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Image" r:id="rId3" imgW="1041270" imgH="2298413" progId="">
                    <p:embed/>
                  </p:oleObj>
                </mc:Choice>
                <mc:Fallback>
                  <p:oleObj name="Image" r:id="rId3" imgW="1041270" imgH="22984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" y="2252"/>
                          <a:ext cx="328" cy="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33400" y="5105400"/>
            <a:ext cx="4572000" cy="1143000"/>
            <a:chOff x="2928" y="3216"/>
            <a:chExt cx="2880" cy="720"/>
          </a:xfrm>
        </p:grpSpPr>
        <p:sp>
          <p:nvSpPr>
            <p:cNvPr id="2081" name="Text Box 46"/>
            <p:cNvSpPr txBox="1">
              <a:spLocks noChangeArrowheads="1"/>
            </p:cNvSpPr>
            <p:nvPr/>
          </p:nvSpPr>
          <p:spPr bwMode="auto">
            <a:xfrm>
              <a:off x="3120" y="3456"/>
              <a:ext cx="2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2800"/>
                <a:t>  = Odds in controls</a:t>
              </a: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928" y="3216"/>
            <a:ext cx="351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Image" r:id="rId5" imgW="1117460" imgH="2298413" progId="">
                    <p:embed/>
                  </p:oleObj>
                </mc:Choice>
                <mc:Fallback>
                  <p:oleObj name="Image" r:id="rId5" imgW="1117460" imgH="22984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216"/>
                          <a:ext cx="351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257800" y="3829050"/>
            <a:ext cx="3130624" cy="1962150"/>
            <a:chOff x="576" y="2412"/>
            <a:chExt cx="1488" cy="1236"/>
          </a:xfrm>
        </p:grpSpPr>
        <p:sp>
          <p:nvSpPr>
            <p:cNvPr id="2080" name="Text Box 49"/>
            <p:cNvSpPr txBox="1">
              <a:spLocks noChangeArrowheads="1"/>
            </p:cNvSpPr>
            <p:nvPr/>
          </p:nvSpPr>
          <p:spPr bwMode="auto">
            <a:xfrm>
              <a:off x="816" y="2900"/>
              <a:ext cx="12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altLang="en-US" sz="2800"/>
                <a:t>  = Odds Ratio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76" y="2412"/>
            <a:ext cx="358" cy="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Image" r:id="rId7" imgW="1269841" imgH="4380952" progId="">
                    <p:embed/>
                  </p:oleObj>
                </mc:Choice>
                <mc:Fallback>
                  <p:oleObj name="Image" r:id="rId7" imgW="1269841" imgH="438095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412"/>
                          <a:ext cx="358" cy="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12844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81200" y="37338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3200" b="1"/>
              <a:t>Odds in cases groups = 3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81200" y="44196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3200" b="1"/>
              <a:t>Odds in Controls group = 0.6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981200" y="54864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3200" b="1"/>
              <a:t>Odds Ratio = 5</a:t>
            </a:r>
          </a:p>
        </p:txBody>
      </p:sp>
      <p:graphicFrame>
        <p:nvGraphicFramePr>
          <p:cNvPr id="53293" name="Group 45"/>
          <p:cNvGraphicFramePr>
            <a:graphicFrameLocks noGrp="1"/>
          </p:cNvGraphicFramePr>
          <p:nvPr/>
        </p:nvGraphicFramePr>
        <p:xfrm>
          <a:off x="0" y="0"/>
          <a:ext cx="6553200" cy="2933700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Cases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Controls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Unexposed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C+D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3366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A+C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B+D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3366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12" name="Rectangle 85"/>
          <p:cNvSpPr>
            <a:spLocks noGrp="1" noRot="1" noChangeArrowheads="1"/>
          </p:cNvSpPr>
          <p:nvPr>
            <p:ph type="title"/>
          </p:nvPr>
        </p:nvSpPr>
        <p:spPr>
          <a:xfrm>
            <a:off x="6019800" y="0"/>
            <a:ext cx="3124200" cy="1676400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en-US" sz="4000">
                <a:solidFill>
                  <a:schemeClr val="folHlink"/>
                </a:solidFill>
              </a:rPr>
              <a:t>Case-Control Studies</a:t>
            </a:r>
          </a:p>
        </p:txBody>
      </p:sp>
    </p:spTree>
    <p:extLst>
      <p:ext uri="{BB962C8B-B14F-4D97-AF65-F5344CB8AC3E}">
        <p14:creationId xmlns:p14="http://schemas.microsoft.com/office/powerpoint/2010/main" val="390084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6873-9956-4CF9-8224-F919158E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77" y="692696"/>
            <a:ext cx="7024744" cy="817160"/>
          </a:xfr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fa-I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B Titr" panose="00000700000000000000" pitchFamily="2" charset="-78"/>
              </a:rPr>
              <a:t>تفسیر نسبت شانس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AF6C-E3DF-4903-8E45-170FBB1D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1628800"/>
            <a:ext cx="7520350" cy="439248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Koodak" panose="00000700000000000000" pitchFamily="2" charset="-78"/>
              </a:rPr>
              <a:t>مقدار </a:t>
            </a:r>
            <a:r>
              <a:rPr lang="en-US" sz="2400" dirty="0">
                <a:highlight>
                  <a:srgbClr val="FFFF00"/>
                </a:highlight>
                <a:cs typeface="B Koodak" panose="00000700000000000000" pitchFamily="2" charset="-78"/>
              </a:rPr>
              <a:t>OR=1</a:t>
            </a:r>
            <a:r>
              <a:rPr lang="fa-IR" sz="2400" dirty="0">
                <a:highlight>
                  <a:srgbClr val="FFFF00"/>
                </a:highlight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بیانگر این است که مواجهه با عامل خطر</a:t>
            </a:r>
            <a:r>
              <a:rPr lang="en-US" sz="2400" dirty="0"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اثری بر روی بروز بیماری نداشته ‌است.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Koodak" panose="00000700000000000000" pitchFamily="2" charset="-78"/>
              </a:rPr>
              <a:t>مقدار </a:t>
            </a:r>
            <a:r>
              <a:rPr lang="en-US" sz="2400" dirty="0">
                <a:highlight>
                  <a:srgbClr val="FFFF00"/>
                </a:highlight>
                <a:cs typeface="B Koodak" panose="00000700000000000000" pitchFamily="2" charset="-78"/>
              </a:rPr>
              <a:t>OR&gt;1 </a:t>
            </a:r>
            <a:r>
              <a:rPr lang="fa-IR" sz="2400" dirty="0">
                <a:highlight>
                  <a:srgbClr val="FFFF00"/>
                </a:highlight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بیانگر این است که شانس رخداد بیماری برای افرادی که با عامل خطر</a:t>
            </a:r>
            <a:r>
              <a:rPr lang="en-US" sz="2400" dirty="0"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در تماس </a:t>
            </a:r>
            <a:r>
              <a:rPr lang="fa-IR" sz="2400" dirty="0" err="1">
                <a:cs typeface="B Koodak" panose="00000700000000000000" pitchFamily="2" charset="-78"/>
              </a:rPr>
              <a:t>بوده‌اند</a:t>
            </a:r>
            <a:r>
              <a:rPr lang="fa-IR" sz="2400" dirty="0">
                <a:cs typeface="B Koodak" panose="00000700000000000000" pitchFamily="2" charset="-78"/>
              </a:rPr>
              <a:t> بیشتر خواهد بود.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Koodak" panose="00000700000000000000" pitchFamily="2" charset="-78"/>
              </a:rPr>
              <a:t>مقدار </a:t>
            </a:r>
            <a:r>
              <a:rPr lang="en-US" sz="2400" dirty="0">
                <a:cs typeface="B Koodak" panose="00000700000000000000" pitchFamily="2" charset="-78"/>
              </a:rPr>
              <a:t> </a:t>
            </a:r>
            <a:r>
              <a:rPr lang="en-US" sz="2400" dirty="0">
                <a:highlight>
                  <a:srgbClr val="FFFF00"/>
                </a:highlight>
                <a:cs typeface="B Koodak" panose="00000700000000000000" pitchFamily="2" charset="-78"/>
              </a:rPr>
              <a:t>OR&lt;1 </a:t>
            </a:r>
            <a:r>
              <a:rPr lang="fa-IR" sz="2400" dirty="0">
                <a:cs typeface="B Koodak" panose="00000700000000000000" pitchFamily="2" charset="-78"/>
              </a:rPr>
              <a:t>بیانگر این است که شانس رخداد بیماری</a:t>
            </a:r>
            <a:r>
              <a:rPr lang="en-US" sz="2400" dirty="0"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برای افرادی که با عامل خطر</a:t>
            </a:r>
            <a:r>
              <a:rPr lang="en-US" sz="2400" dirty="0"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در تماس </a:t>
            </a:r>
            <a:r>
              <a:rPr lang="fa-IR" sz="2400" dirty="0" err="1">
                <a:cs typeface="B Koodak" panose="00000700000000000000" pitchFamily="2" charset="-78"/>
              </a:rPr>
              <a:t>بوده‌اند</a:t>
            </a:r>
            <a:r>
              <a:rPr lang="fa-IR" sz="2400" dirty="0">
                <a:cs typeface="B Koodak" panose="00000700000000000000" pitchFamily="2" charset="-78"/>
              </a:rPr>
              <a:t> کمتر </a:t>
            </a:r>
            <a:r>
              <a:rPr lang="fa-IR" sz="2400" dirty="0" err="1">
                <a:cs typeface="B Koodak" panose="00000700000000000000" pitchFamily="2" charset="-78"/>
              </a:rPr>
              <a:t>می‌باشد</a:t>
            </a:r>
            <a:r>
              <a:rPr lang="fa-IR" sz="2400" dirty="0">
                <a:cs typeface="B Koodak" panose="000007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endParaRPr lang="en-US" sz="2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350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r" rtl="1">
              <a:buNone/>
            </a:pPr>
            <a:r>
              <a:rPr lang="fa-IR" dirty="0"/>
              <a:t>نظام مراقبت  کشوری بیماریهای منتقله از آب غذا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65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704856" cy="4707885"/>
          </a:xfrm>
        </p:spPr>
        <p:txBody>
          <a:bodyPr>
            <a:normAutofit/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8-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تجزیه و تحلیل داده های جمع آوری شده</a:t>
            </a:r>
            <a:r>
              <a:rPr lang="fa-IR" altLang="en-US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1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18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r" rtl="1">
              <a:buNone/>
            </a:pPr>
            <a:r>
              <a:rPr lang="fa-IR" dirty="0"/>
              <a:t>نرم افزارهای </a:t>
            </a:r>
            <a:r>
              <a:rPr lang="en-US" dirty="0"/>
              <a:t>EPI6، SPSS ، STATA</a:t>
            </a:r>
          </a:p>
          <a:p>
            <a:pPr marL="68580" indent="0" algn="r" rtl="1">
              <a:buNone/>
            </a:pPr>
            <a:endParaRPr lang="en-US" dirty="0"/>
          </a:p>
          <a:p>
            <a:pPr marL="68580" indent="0" algn="r" rtl="1">
              <a:buNone/>
            </a:pPr>
            <a:r>
              <a:rPr lang="en-US" dirty="0"/>
              <a:t> </a:t>
            </a:r>
            <a:r>
              <a:rPr lang="fa-IR" dirty="0"/>
              <a:t>محاسبه میزان حمله، میزان حمله مربوط به هر غذا ، میزان خطر نسبی و نسبت شانس ها 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3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4995917"/>
          </a:xfrm>
        </p:spPr>
        <p:txBody>
          <a:bodyPr>
            <a:normAutofit/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9- </a:t>
            </a: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تفسیر یافته ها ونتیجه گیری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از اطلاعات جمع  آوری شده چه نتایجی حاصل شده است؟</a:t>
            </a:r>
          </a:p>
          <a:p>
            <a:pPr marL="68580" indent="0" algn="r" rtl="1">
              <a:buNone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 در جریان طغیان چه اتفاقی افتاد؟ چه اقدام فوری باید به کارگرفته شود؟ 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6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635877"/>
          </a:xfrm>
        </p:spPr>
        <p:txBody>
          <a:bodyPr/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 ارائه گزارش یافته های حاصل از بررسی طغیان</a:t>
            </a:r>
          </a:p>
          <a:p>
            <a:pPr marL="68580" indent="0" algn="r" rtl="1">
              <a:buNone/>
            </a:pPr>
            <a:r>
              <a:rPr lang="fa-IR" dirty="0"/>
              <a:t>درس های آموخته شده از طغیان از لحاظ بهداشت عمومی</a:t>
            </a:r>
          </a:p>
          <a:p>
            <a:pPr marL="68580" indent="0" algn="r" rtl="1">
              <a:buNone/>
            </a:pPr>
            <a:endParaRPr lang="fa-IR" dirty="0"/>
          </a:p>
          <a:p>
            <a:pPr marL="68580" indent="0" algn="r" rtl="1">
              <a:buNone/>
            </a:pPr>
            <a:r>
              <a:rPr lang="fa-IR" dirty="0"/>
              <a:t> گزارش باید شامل مقدمه- تاریخچه- مواد و روش ها- نتایج- بحث و توصیه های لازم باشد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5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272924" cy="4203829"/>
          </a:xfrm>
        </p:spPr>
        <p:txBody>
          <a:bodyPr/>
          <a:lstStyle/>
          <a:p>
            <a:pPr marL="68580" indent="0" algn="ctr" rtl="1">
              <a:buNone/>
            </a:pPr>
            <a:r>
              <a:rPr lang="fa-IR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 Mitra"/>
                <a:ea typeface="Times New Roman" pitchFamily="18" charset="0"/>
                <a:cs typeface="Arial"/>
              </a:rPr>
              <a:t>اقدامات مهم برنامه پیشگیری و مراقبت بیماری وبا در نظام سلامت کشور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6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fa-IR" sz="2000" dirty="0">
                <a:solidFill>
                  <a:srgbClr val="0070C0"/>
                </a:solidFill>
              </a:rPr>
              <a:t> پیشگیری و مراقبت از وبا در نظام سلامت کشور </a:t>
            </a:r>
            <a:br>
              <a:rPr lang="fa-IR" sz="2000" dirty="0">
                <a:solidFill>
                  <a:srgbClr val="0070C0"/>
                </a:solidFill>
              </a:rPr>
            </a:br>
            <a:r>
              <a:rPr lang="fa-IR" sz="2000" dirty="0">
                <a:solidFill>
                  <a:srgbClr val="0070C0"/>
                </a:solidFill>
              </a:rPr>
              <a:t>    (آمادگی برای پیشگیری و مقابله با  همه گیری های احتمالی )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896544"/>
          </a:xfrm>
        </p:spPr>
        <p:txBody>
          <a:bodyPr>
            <a:noAutofit/>
          </a:bodyPr>
          <a:lstStyle/>
          <a:p>
            <a:pPr marL="68580" indent="0" algn="r" rtl="1">
              <a:buNone/>
            </a:pP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1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تشکیل به هنگام جلسات کمیته های درون بخشی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1100" b="1" dirty="0">
                <a:solidFill>
                  <a:prstClr val="black"/>
                </a:solidFill>
                <a:latin typeface="Arial" charset="0"/>
                <a:ea typeface="+mj-ea"/>
              </a:rPr>
              <a:t>(</a:t>
            </a:r>
            <a:r>
              <a:rPr lang="fa-IR" sz="1800" b="1" dirty="0">
                <a:solidFill>
                  <a:prstClr val="black"/>
                </a:solidFill>
                <a:latin typeface="Arial" charset="0"/>
                <a:ea typeface="+mj-ea"/>
              </a:rPr>
              <a:t> </a:t>
            </a:r>
            <a:r>
              <a:rPr lang="fa-IR" sz="1800" b="1" dirty="0">
                <a:solidFill>
                  <a:srgbClr val="FF0000"/>
                </a:solidFill>
                <a:latin typeface="Arial" charset="0"/>
                <a:ea typeface="+mj-ea"/>
              </a:rPr>
              <a:t>جلسات در سطح دانشگاه 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</a:t>
            </a:r>
            <a:r>
              <a:rPr lang="fa-IR" sz="1800" b="1" dirty="0">
                <a:solidFill>
                  <a:prstClr val="black"/>
                </a:solidFill>
                <a:latin typeface="Arial" charset="0"/>
                <a:ea typeface="+mj-ea"/>
              </a:rPr>
              <a:t> </a:t>
            </a:r>
            <a:r>
              <a:rPr lang="fa-IR" sz="1800" b="1" dirty="0">
                <a:solidFill>
                  <a:srgbClr val="FF0000"/>
                </a:solidFill>
                <a:latin typeface="Arial" charset="0"/>
                <a:ea typeface="+mj-ea"/>
              </a:rPr>
              <a:t>جلسات درسطح معاونت بهداشتی 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</a:t>
            </a:r>
            <a:r>
              <a:rPr lang="fa-IR" sz="1800" b="1" dirty="0">
                <a:solidFill>
                  <a:srgbClr val="FF0000"/>
                </a:solidFill>
                <a:latin typeface="Arial" charset="0"/>
                <a:ea typeface="+mj-ea"/>
              </a:rPr>
              <a:t> داخل شبکه بهداشت </a:t>
            </a:r>
            <a:r>
              <a:rPr lang="fa-IR" sz="1800" b="1" dirty="0">
                <a:solidFill>
                  <a:prstClr val="black"/>
                </a:solidFill>
                <a:latin typeface="Arial" charset="0"/>
                <a:ea typeface="+mj-ea"/>
              </a:rPr>
              <a:t>..</a:t>
            </a:r>
            <a:r>
              <a:rPr lang="fa-IR" sz="1100" b="1" dirty="0">
                <a:solidFill>
                  <a:prstClr val="black"/>
                </a:solidFill>
                <a:latin typeface="Arial" charset="0"/>
                <a:ea typeface="+mj-ea"/>
              </a:rPr>
              <a:t>)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2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تشکیل به هنگام جلسات کمیته های بین بخشی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3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آموزش :</a:t>
            </a:r>
            <a:r>
              <a:rPr lang="fa-IR" sz="1200" b="1" dirty="0">
                <a:solidFill>
                  <a:prstClr val="black"/>
                </a:solidFill>
                <a:latin typeface="Arial" charset="0"/>
                <a:ea typeface="+mj-ea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پرسنل نظام سلامت </a:t>
            </a:r>
            <a:r>
              <a:rPr lang="fa-IR" sz="1200" b="1" dirty="0">
                <a:solidFill>
                  <a:srgbClr val="FF0000"/>
                </a:solidFill>
                <a:latin typeface="Arial" charset="0"/>
                <a:ea typeface="+mj-ea"/>
              </a:rPr>
              <a:t>(</a:t>
            </a:r>
            <a:r>
              <a:rPr lang="fa-IR" sz="1200" b="1" dirty="0">
                <a:solidFill>
                  <a:srgbClr val="4F81BD"/>
                </a:solidFill>
                <a:latin typeface="Arial" charset="0"/>
                <a:ea typeface="+mj-ea"/>
              </a:rPr>
              <a:t>همه بخش ها</a:t>
            </a:r>
            <a:r>
              <a:rPr lang="fa-IR" sz="1200" b="1" dirty="0">
                <a:solidFill>
                  <a:srgbClr val="4F81BD"/>
                </a:solidFill>
                <a:latin typeface="Calibri"/>
                <a:ea typeface="+mj-ea"/>
              </a:rPr>
              <a:t> در تمام سطوح</a:t>
            </a:r>
            <a:r>
              <a:rPr lang="fa-IR" sz="2000" b="1" dirty="0">
                <a:solidFill>
                  <a:srgbClr val="4F81BD"/>
                </a:solidFill>
                <a:latin typeface="Arial" charset="0"/>
                <a:ea typeface="+mj-ea"/>
              </a:rPr>
              <a:t> </a:t>
            </a:r>
            <a:r>
              <a:rPr lang="fa-IR" sz="1200" b="1" dirty="0">
                <a:solidFill>
                  <a:srgbClr val="FF0000"/>
                </a:solidFill>
                <a:latin typeface="Arial" charset="0"/>
                <a:ea typeface="+mj-ea"/>
              </a:rPr>
              <a:t>)</a:t>
            </a:r>
            <a:r>
              <a:rPr lang="fa-IR" sz="2000" b="1" dirty="0">
                <a:solidFill>
                  <a:srgbClr val="FF0000"/>
                </a:solidFill>
                <a:latin typeface="Arial" charset="0"/>
                <a:ea typeface="+mj-ea"/>
              </a:rPr>
              <a:t>،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 عموم جامعه </a:t>
            </a:r>
            <a:br>
              <a:rPr lang="fa-IR" sz="1200" b="1" dirty="0">
                <a:solidFill>
                  <a:srgbClr val="FF0000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 </a:t>
            </a: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4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</a:t>
            </a:r>
            <a:r>
              <a:rPr lang="fa-IR" sz="1800" b="1" dirty="0">
                <a:solidFill>
                  <a:prstClr val="black"/>
                </a:solidFill>
                <a:latin typeface="Calibri"/>
                <a:ea typeface="+mj-ea"/>
              </a:rPr>
              <a:t>تهیه آب سالم </a:t>
            </a:r>
            <a:r>
              <a:rPr lang="fa-IR" sz="1200" b="1" dirty="0">
                <a:solidFill>
                  <a:srgbClr val="FF0000"/>
                </a:solidFill>
                <a:latin typeface="Calibri"/>
                <a:ea typeface="+mj-ea"/>
              </a:rPr>
              <a:t>و</a:t>
            </a:r>
            <a:r>
              <a:rPr lang="fa-IR" sz="1200" b="1" dirty="0">
                <a:solidFill>
                  <a:prstClr val="black"/>
                </a:solidFill>
                <a:latin typeface="Calibri"/>
                <a:ea typeface="+mj-ea"/>
              </a:rPr>
              <a:t>نظارت بر سالم بودن آب مصرفی </a:t>
            </a:r>
            <a:r>
              <a:rPr lang="fa-IR" sz="1200" b="1" dirty="0">
                <a:solidFill>
                  <a:srgbClr val="FF0000"/>
                </a:solidFill>
                <a:latin typeface="Calibri"/>
                <a:ea typeface="+mj-ea"/>
              </a:rPr>
              <a:t>5</a:t>
            </a:r>
            <a:r>
              <a:rPr lang="fa-IR" sz="1800" b="1" dirty="0">
                <a:solidFill>
                  <a:prstClr val="black"/>
                </a:solidFill>
                <a:latin typeface="Arial" charset="0"/>
                <a:ea typeface="+mj-ea"/>
              </a:rPr>
              <a:t>-</a:t>
            </a:r>
            <a:r>
              <a:rPr lang="fa-IR" sz="1200" b="1" dirty="0">
                <a:solidFill>
                  <a:srgbClr val="FF0000"/>
                </a:solidFill>
                <a:latin typeface="Calibri"/>
                <a:ea typeface="+mj-ea"/>
              </a:rPr>
              <a:t> </a:t>
            </a:r>
            <a:r>
              <a:rPr lang="fa-IR" sz="1200" b="1" dirty="0">
                <a:solidFill>
                  <a:prstClr val="black"/>
                </a:solidFill>
                <a:latin typeface="Calibri"/>
                <a:ea typeface="+mj-ea"/>
              </a:rPr>
              <a:t> 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تهیه </a:t>
            </a:r>
            <a:r>
              <a:rPr lang="fa-IR" sz="1800" b="1" dirty="0">
                <a:solidFill>
                  <a:prstClr val="black"/>
                </a:solidFill>
                <a:latin typeface="Calibri"/>
                <a:ea typeface="+mj-ea"/>
              </a:rPr>
              <a:t>غذای سالم </a:t>
            </a:r>
            <a:r>
              <a:rPr lang="fa-IR" sz="1000" b="1" dirty="0">
                <a:solidFill>
                  <a:prstClr val="black"/>
                </a:solidFill>
                <a:latin typeface="Calibri"/>
                <a:ea typeface="+mj-ea"/>
              </a:rPr>
              <a:t>و </a:t>
            </a:r>
            <a:r>
              <a:rPr lang="fa-IR" sz="1200" b="1" dirty="0">
                <a:solidFill>
                  <a:prstClr val="black"/>
                </a:solidFill>
                <a:latin typeface="Calibri"/>
                <a:ea typeface="+mj-ea"/>
              </a:rPr>
              <a:t>نظارت بر سالم بودن غذاها</a:t>
            </a:r>
            <a:r>
              <a:rPr lang="fa-IR" sz="1200" b="1" dirty="0">
                <a:solidFill>
                  <a:srgbClr val="FF0000"/>
                </a:solidFill>
                <a:latin typeface="Calibri"/>
                <a:ea typeface="+mj-ea"/>
              </a:rPr>
              <a:t>-6</a:t>
            </a:r>
            <a:r>
              <a:rPr lang="fa-IR" sz="1800" b="1" dirty="0">
                <a:solidFill>
                  <a:prstClr val="black"/>
                </a:solidFill>
                <a:latin typeface="Arial" charset="0"/>
                <a:ea typeface="+mj-ea"/>
              </a:rPr>
              <a:t>- 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دفع بهداشتی فاضلاب و مدفوع  </a:t>
            </a:r>
            <a:r>
              <a:rPr lang="fa-IR" sz="1400" b="1" dirty="0">
                <a:solidFill>
                  <a:srgbClr val="FF0000"/>
                </a:solidFill>
                <a:latin typeface="Calibri"/>
                <a:ea typeface="+mj-ea"/>
              </a:rPr>
              <a:t>و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 زباله </a:t>
            </a:r>
            <a:r>
              <a:rPr lang="fa-IR" sz="1400" b="1" dirty="0">
                <a:solidFill>
                  <a:srgbClr val="FF0000"/>
                </a:solidFill>
                <a:latin typeface="Calibri"/>
                <a:ea typeface="+mj-ea"/>
              </a:rPr>
              <a:t>و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 مبارزه</a:t>
            </a:r>
            <a:r>
              <a:rPr lang="fa-IR" sz="1200" b="1" dirty="0">
                <a:solidFill>
                  <a:prstClr val="black"/>
                </a:solidFill>
                <a:latin typeface="Calibri"/>
                <a:ea typeface="+mj-ea"/>
              </a:rPr>
              <a:t> با حشرات </a:t>
            </a:r>
            <a:br>
              <a:rPr lang="fa-IR" sz="1800" b="1" dirty="0">
                <a:solidFill>
                  <a:prstClr val="black"/>
                </a:solidFill>
                <a:latin typeface="Calibri"/>
                <a:ea typeface="+mj-ea"/>
              </a:rPr>
            </a:b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 7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</a:t>
            </a: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انجام مراقبت مستمر </a:t>
            </a:r>
            <a:r>
              <a:rPr lang="fa-IR" sz="1800" b="1" dirty="0">
                <a:solidFill>
                  <a:prstClr val="black"/>
                </a:solidFill>
                <a:latin typeface="Calibri"/>
                <a:ea typeface="+mj-ea"/>
              </a:rPr>
              <a:t>در</a:t>
            </a: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محیط </a:t>
            </a: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و</a:t>
            </a: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تهیه نمونه </a:t>
            </a: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(  </a:t>
            </a:r>
            <a:r>
              <a:rPr lang="fa-IR" sz="1400" b="1" dirty="0">
                <a:solidFill>
                  <a:srgbClr val="FF0000"/>
                </a:solidFill>
                <a:latin typeface="Calibri"/>
                <a:ea typeface="+mj-ea"/>
              </a:rPr>
              <a:t>آب  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و </a:t>
            </a:r>
            <a:r>
              <a:rPr lang="fa-IR" sz="1400" b="1" dirty="0">
                <a:solidFill>
                  <a:srgbClr val="FF0000"/>
                </a:solidFill>
                <a:latin typeface="Calibri"/>
                <a:ea typeface="+mj-ea"/>
              </a:rPr>
              <a:t>فاضلاب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  و </a:t>
            </a:r>
            <a:r>
              <a:rPr lang="fa-IR" sz="1400" b="1" dirty="0">
                <a:solidFill>
                  <a:srgbClr val="FF0000"/>
                </a:solidFill>
                <a:latin typeface="Calibri"/>
                <a:ea typeface="+mj-ea"/>
              </a:rPr>
              <a:t>غذ</a:t>
            </a: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ا </a:t>
            </a: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) 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srgbClr val="FF0000"/>
                </a:solidFill>
                <a:latin typeface="Calibri"/>
                <a:ea typeface="+mj-ea"/>
              </a:rPr>
              <a:t>8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 بیماریابی: </a:t>
            </a:r>
            <a:r>
              <a:rPr lang="fa-IR" sz="1800" b="1" dirty="0">
                <a:solidFill>
                  <a:srgbClr val="FF0000"/>
                </a:solidFill>
                <a:latin typeface="Calibri"/>
                <a:ea typeface="+mj-ea"/>
              </a:rPr>
              <a:t>نمونه گیری مستمر از جمیعت هدف در تمام فصول سال 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9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تشخیص :</a:t>
            </a: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 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تدارک امکانات </a:t>
            </a:r>
            <a:r>
              <a:rPr lang="fa-IR" sz="1200" b="1" dirty="0">
                <a:solidFill>
                  <a:prstClr val="black"/>
                </a:solidFill>
                <a:latin typeface="Calibri"/>
                <a:ea typeface="+mj-ea"/>
              </a:rPr>
              <a:t>و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وسایل و مواد مورد نیاز برای تشخیص</a:t>
            </a:r>
            <a:r>
              <a:rPr lang="fa-IR" sz="1100" b="1" dirty="0">
                <a:solidFill>
                  <a:prstClr val="black"/>
                </a:solidFill>
                <a:latin typeface="Calibri"/>
                <a:ea typeface="+mj-ea"/>
              </a:rPr>
              <a:t> 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 بیماری ومقابله با اپیدمیها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10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درمان موارد: </a:t>
            </a:r>
            <a:r>
              <a:rPr lang="fa-IR" sz="1400" b="1" dirty="0">
                <a:solidFill>
                  <a:prstClr val="black"/>
                </a:solidFill>
                <a:latin typeface="Calibri"/>
                <a:ea typeface="+mj-ea"/>
              </a:rPr>
              <a:t>تدارک امکانات وداروهای مورد نیاز برای تشخیص و درمان وکنترل بیماری ومقابله با اپیدمی احتمالی 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11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 بررسی ها وانجام سریع اقدامات اپیدمیولوژیکی</a:t>
            </a:r>
            <a:b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</a:br>
            <a:r>
              <a:rPr lang="fa-IR" sz="2000" b="1" dirty="0">
                <a:solidFill>
                  <a:prstClr val="black"/>
                </a:solidFill>
                <a:latin typeface="Calibri"/>
                <a:ea typeface="+mj-ea"/>
              </a:rPr>
              <a:t>12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ea typeface="+mj-ea"/>
              </a:rPr>
              <a:t>-  گزارش داده ها و اقدامات به سطوح بالا تر</a:t>
            </a:r>
            <a:br>
              <a:rPr lang="fa-IR" sz="2800" dirty="0">
                <a:solidFill>
                  <a:prstClr val="black"/>
                </a:solidFill>
                <a:latin typeface="Calibri"/>
                <a:ea typeface="+mj-ea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63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32656"/>
            <a:ext cx="8280920" cy="619268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64088" y="984646"/>
            <a:ext cx="3563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fa-IR" altLang="fa-IR" sz="2800" dirty="0">
                <a:solidFill>
                  <a:srgbClr val="FF9900"/>
                </a:solidFill>
                <a:cs typeface="B Titr" panose="00000700000000000000" pitchFamily="2" charset="-78"/>
              </a:rPr>
              <a:t>با تشكر از توجه شما</a:t>
            </a: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2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مقدمه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131821"/>
          </a:xfrm>
        </p:spPr>
        <p:txBody>
          <a:bodyPr/>
          <a:lstStyle/>
          <a:p>
            <a:pPr algn="r" rtl="1"/>
            <a:r>
              <a:rPr lang="fa-IR" dirty="0"/>
              <a:t>بیماری های منتقله از غذا</a:t>
            </a:r>
            <a:r>
              <a:rPr lang="en-US" dirty="0"/>
              <a:t>Foodborne </a:t>
            </a:r>
            <a:r>
              <a:rPr lang="fa-IR" dirty="0"/>
              <a:t>یکی از چالشهای مهم بهداشتی در سطح جهان است</a:t>
            </a:r>
          </a:p>
          <a:p>
            <a:pPr marL="68580" indent="0" algn="r" rtl="1">
              <a:buNone/>
            </a:pPr>
            <a:endParaRPr lang="fa-IR" dirty="0"/>
          </a:p>
          <a:p>
            <a:pPr algn="r" rtl="1"/>
            <a:r>
              <a:rPr lang="fa-IR" dirty="0"/>
              <a:t>در امریکا سالانه 76 میلیون مورد بیماری منتقله از غذا ثبت می شود که 325000 نفر بستری و 5200 نفر فوت می کنند.</a:t>
            </a:r>
          </a:p>
          <a:p>
            <a:pPr marL="68580" indent="0" algn="r" rtl="1">
              <a:buNone/>
            </a:pPr>
            <a:endParaRPr lang="fa-IR" dirty="0"/>
          </a:p>
          <a:p>
            <a:pPr algn="r" rtl="1"/>
            <a:r>
              <a:rPr lang="fa-IR" dirty="0"/>
              <a:t>هزینه صرف شده برای کنترل آن بیش از 17 میلیارد دلار تخمین زده میشود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نظام مراقبت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7200916" cy="4896544"/>
          </a:xfrm>
        </p:spPr>
        <p:txBody>
          <a:bodyPr/>
          <a:lstStyle/>
          <a:p>
            <a:pPr algn="r" rtl="1"/>
            <a:r>
              <a:rPr lang="fa-IR" dirty="0"/>
              <a:t>برقرای نظام مراقبت بیماریهای منتقله از غذا و استخراج اطلاعات مربوط به این بیماریها از جمله بروز و شیوع انواع بیماریهای منتقله از غذا نشان میدهد که در کدام قسمت از زنجیره غذایی جامعه نقص وجود دارد چرا که در تمام مراحل کاشت، داشت و برداشت محصولات غذایی، ذخیره، فراوری و توزیع آن امکان آلودگی به عوامل بیماری زا وجود دارد.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نظام مراقبت بیماری های منتقله از غذا به عنوان پایش نظام سلامت غذا عمل کرده و نقاط قوت و ضعف آن را نمایان خواهد کرد.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>
            <a:noAutofit/>
          </a:bodyPr>
          <a:lstStyle/>
          <a:p>
            <a:r>
              <a:rPr lang="fa-IR" sz="2400" dirty="0"/>
              <a:t>بدلایل زیر این بیماری ها در جهان رو به گسترش است</a:t>
            </a:r>
            <a:br>
              <a:rPr lang="fa-IR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608512"/>
          </a:xfrm>
        </p:spPr>
        <p:txBody>
          <a:bodyPr>
            <a:normAutofit fontScale="92500" lnSpcReduction="10000"/>
          </a:bodyPr>
          <a:lstStyle/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پدیده جهانی شدن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endParaRPr lang="fa-IR" altLang="en-US" sz="2700" b="1" dirty="0">
              <a:solidFill>
                <a:prstClr val="black"/>
              </a:solidFill>
              <a:latin typeface="Lucida Sans Unicode"/>
              <a:cs typeface="2  Titr" panose="00000700000000000000" pitchFamily="2" charset="-78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توسعه گردشگری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endParaRPr lang="fa-IR" altLang="en-US" sz="2700" b="1" dirty="0">
              <a:solidFill>
                <a:prstClr val="black"/>
              </a:solidFill>
              <a:latin typeface="Lucida Sans Unicode"/>
              <a:cs typeface="2  Titr" panose="00000700000000000000" pitchFamily="2" charset="-78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رشد فزاینده صادرات و واردات مواد غذائی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بروز بیماریهای نوپدید و بازپدید مانند جنون گاوی، سارس، انفلوآنزا، </a:t>
            </a:r>
            <a:r>
              <a:rPr lang="en-US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CCHF 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endParaRPr lang="en-US" altLang="en-US" sz="2700" b="1" dirty="0">
              <a:solidFill>
                <a:prstClr val="black"/>
              </a:solidFill>
              <a:latin typeface="Lucida Sans Unicode"/>
              <a:cs typeface="2  Titr" panose="00000700000000000000" pitchFamily="2" charset="-78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افزایش مصرف غذا در خارج از خانه(</a:t>
            </a:r>
            <a:r>
              <a:rPr lang="en-US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Fast food) 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endParaRPr lang="en-US" altLang="en-US" sz="2700" b="1" dirty="0">
              <a:solidFill>
                <a:prstClr val="black"/>
              </a:solidFill>
              <a:latin typeface="Lucida Sans Unicode"/>
              <a:cs typeface="2  Titr" panose="00000700000000000000" pitchFamily="2" charset="-78"/>
            </a:endParaRP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Font typeface="Wingdings" pitchFamily="2" charset="2"/>
              <a:buChar char="Ø"/>
            </a:pPr>
            <a:r>
              <a:rPr lang="fa-IR" altLang="en-US" sz="2700" b="1" dirty="0">
                <a:solidFill>
                  <a:prstClr val="black"/>
                </a:solidFill>
                <a:latin typeface="Lucida Sans Unicode"/>
                <a:cs typeface="2  Titr" panose="00000700000000000000" pitchFamily="2" charset="-78"/>
              </a:rPr>
              <a:t>بروز جنگ و ناآرامی های سیاسی</a:t>
            </a:r>
          </a:p>
          <a:p>
            <a:pPr marL="109537" lvl="0" indent="0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68000"/>
              <a:buNone/>
            </a:pPr>
            <a:endParaRPr lang="en-US" altLang="en-US" sz="2700" b="1" dirty="0">
              <a:solidFill>
                <a:prstClr val="black"/>
              </a:solidFill>
              <a:latin typeface="Lucida Sans Unicode"/>
              <a:cs typeface="2  Titr" panose="00000700000000000000" pitchFamily="2" charset="-78"/>
            </a:endParaRPr>
          </a:p>
          <a:p>
            <a:pPr marL="68580" indent="0" algn="r" rtl="1">
              <a:buNone/>
            </a:pP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8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هدف کلی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pPr marL="68580" indent="0" algn="r" rtl="1">
              <a:buNone/>
            </a:pPr>
            <a:r>
              <a:rPr lang="fa-IR" dirty="0"/>
              <a:t>كاهش ابتلا و مرگ و میر ناشی از بیماریهای منتقله ازغذا  به منظور کاهش هزینه های مربوطه و ارتقاء شاخص های  سلامتی در کشور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6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اهداف اختصاصی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7344932" cy="4896543"/>
          </a:xfrm>
        </p:spPr>
        <p:txBody>
          <a:bodyPr>
            <a:normAutofit fontScale="92500" lnSpcReduction="10000"/>
          </a:bodyPr>
          <a:lstStyle/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ar-SA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1- کاهش مرگ و میر ناشی از بیماریهای منتقله از غذا</a:t>
            </a: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ar-SA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2- کاهش ابتلاء به بیماریهای منتقله از غذا</a:t>
            </a: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ar-SA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3- کاهش هزینه های کنترل بیماریهای منتقله از غذا</a:t>
            </a: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ar-SA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4- افزایش توانایی و ظرفیت آزمایشگاههای تشخیصی در شبکه های بهداشتی و درمانی</a:t>
            </a:r>
            <a:endParaRPr lang="fa-IR" altLang="en-US" sz="2700" dirty="0">
              <a:solidFill>
                <a:prstClr val="black"/>
              </a:solidFill>
              <a:latin typeface="Lucida Sans Unicode"/>
              <a:cs typeface="2  Baran" panose="00000400000000000000" pitchFamily="2" charset="-78"/>
            </a:endParaRP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fa-IR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5- افزایش هماهنگی و مشارکت، بین بخش های خصوصی و دولتی تشخیص آزمایشگاهی بیماری های منتقله از غذا</a:t>
            </a: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fa-IR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6- بهبود کشف، ثبت و گزارش دهی طغیان بیماریهای منتقله از غذا در کشور</a:t>
            </a: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fa-IR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7-ارتقا آموزشهای عمومی در مورد راه های پیشگیری از بیماری های منتقله از غذا</a:t>
            </a:r>
          </a:p>
          <a:p>
            <a:pPr marL="365125" lvl="0" indent="-255588" algn="just" rt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</a:pPr>
            <a:r>
              <a:rPr lang="fa-IR" altLang="en-US" sz="2700" dirty="0">
                <a:solidFill>
                  <a:prstClr val="black"/>
                </a:solidFill>
                <a:latin typeface="Lucida Sans Unicode"/>
                <a:cs typeface="2  Baran" panose="00000400000000000000" pitchFamily="2" charset="-78"/>
              </a:rPr>
              <a:t>8- افزایش هماهنگی های درون بخشی و برون بخشی در جهت کنترل طغیان بیماریهای منتقله از غذا</a:t>
            </a:r>
          </a:p>
          <a:p>
            <a:pPr marL="68580" indent="0" algn="r" rtl="1">
              <a:buNone/>
            </a:pPr>
            <a:endParaRPr lang="en-US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8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تعاریف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176464"/>
          </a:xfrm>
        </p:spPr>
        <p:txBody>
          <a:bodyPr>
            <a:normAutofit/>
          </a:bodyPr>
          <a:lstStyle/>
          <a:p>
            <a:pPr marL="365125" lvl="0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- بیماری منتقله از غذا: </a:t>
            </a:r>
          </a:p>
          <a:p>
            <a:pPr marL="365125" lvl="0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بیماری است که</a:t>
            </a: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 از </a:t>
            </a: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طریق خوردن</a:t>
            </a: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 و </a:t>
            </a: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آشامیدن غذا</a:t>
            </a: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 و </a:t>
            </a: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آشامیدنی های آلوده ایجاد میشود</a:t>
            </a:r>
          </a:p>
          <a:p>
            <a:pPr marL="109537" lvl="0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tabLst>
                <a:tab pos="685800" algn="l"/>
              </a:tabLst>
            </a:pPr>
            <a:endParaRPr lang="fa-IR" altLang="en-US" sz="2800" dirty="0">
              <a:solidFill>
                <a:prstClr val="black"/>
              </a:solidFill>
              <a:latin typeface="Lucida Sans Unicode"/>
              <a:cs typeface="Arial"/>
            </a:endParaRPr>
          </a:p>
          <a:p>
            <a:pPr marL="365125" lvl="0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طغیان بیماری منتقله از غذا(</a:t>
            </a:r>
            <a:r>
              <a:rPr lang="en-US" altLang="en-US" sz="2800" b="1" dirty="0" err="1">
                <a:solidFill>
                  <a:prstClr val="black"/>
                </a:solidFill>
                <a:latin typeface="Lucida Sans Unicode"/>
              </a:rPr>
              <a:t>foodborn</a:t>
            </a:r>
            <a:r>
              <a:rPr lang="en-US" altLang="en-US" sz="2800" b="1" dirty="0">
                <a:solidFill>
                  <a:prstClr val="black"/>
                </a:solidFill>
                <a:latin typeface="Lucida Sans Unicode"/>
              </a:rPr>
              <a:t> outbreak</a:t>
            </a:r>
            <a:r>
              <a:rPr lang="fa-IR" altLang="en-US" sz="2800" b="1" dirty="0">
                <a:solidFill>
                  <a:prstClr val="black"/>
                </a:solidFill>
                <a:latin typeface="Lucida Sans Unicode"/>
                <a:cs typeface="Arial"/>
              </a:rPr>
              <a:t>)</a:t>
            </a: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:</a:t>
            </a:r>
          </a:p>
          <a:p>
            <a:pPr marL="365125" lvl="0" indent="-255588" algn="just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>
                <a:tab pos="685800" algn="l"/>
              </a:tabLst>
            </a:pPr>
            <a:r>
              <a:rPr lang="fa-IR" altLang="en-US" sz="2800" dirty="0">
                <a:solidFill>
                  <a:prstClr val="black"/>
                </a:solidFill>
                <a:latin typeface="Lucida Sans Unicode"/>
                <a:cs typeface="Arial"/>
              </a:rPr>
              <a:t>اگر دو نفر یا بیشتر از یک غذا یا آشامیدنی مشترک استفاده کرده و علائم گوارشی مشترکی داشته باشند طغیان بیماری منتقله از غذا اتفاق افتاده است .</a:t>
            </a:r>
          </a:p>
          <a:p>
            <a:pPr marL="109537" lvl="0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tabLst>
                <a:tab pos="6858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2101</Words>
  <Application>Microsoft Office PowerPoint</Application>
  <PresentationFormat>On-screen Show (4:3)</PresentationFormat>
  <Paragraphs>215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Arial</vt:lpstr>
      <vt:lpstr>B Koodak</vt:lpstr>
      <vt:lpstr>B Mitra</vt:lpstr>
      <vt:lpstr>B Nazanin</vt:lpstr>
      <vt:lpstr>BNazanin</vt:lpstr>
      <vt:lpstr>BNazaninBold</vt:lpstr>
      <vt:lpstr>Calibri</vt:lpstr>
      <vt:lpstr>Century Gothic</vt:lpstr>
      <vt:lpstr>Lucida Sans Unicode</vt:lpstr>
      <vt:lpstr>Times New Roman</vt:lpstr>
      <vt:lpstr>TimesNewRomanPS-ItalicMT</vt:lpstr>
      <vt:lpstr>TimesNewRomanPSMT</vt:lpstr>
      <vt:lpstr>Verdana</vt:lpstr>
      <vt:lpstr>Wingdings</vt:lpstr>
      <vt:lpstr>Wingdings 2</vt:lpstr>
      <vt:lpstr>Wingdings 3</vt:lpstr>
      <vt:lpstr>Austin</vt:lpstr>
      <vt:lpstr>Image</vt:lpstr>
      <vt:lpstr>PowerPoint Presentation</vt:lpstr>
      <vt:lpstr>اهداف کارگاه </vt:lpstr>
      <vt:lpstr>PowerPoint Presentation</vt:lpstr>
      <vt:lpstr>مقدمه </vt:lpstr>
      <vt:lpstr>نظام مراقبت </vt:lpstr>
      <vt:lpstr>بدلایل زیر این بیماری ها در جهان رو به گسترش است </vt:lpstr>
      <vt:lpstr>هدف کلی </vt:lpstr>
      <vt:lpstr>اهداف اختصاصی </vt:lpstr>
      <vt:lpstr>تعاریف</vt:lpstr>
      <vt:lpstr>تعاریف </vt:lpstr>
      <vt:lpstr>طغیان های آب و غذا</vt:lpstr>
      <vt:lpstr>طغیان های آب و غذا</vt:lpstr>
      <vt:lpstr>بیماریابی و اقدامات </vt:lpstr>
      <vt:lpstr>کاربردهای میزان های بروز و شیوع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تعریف مورد</vt:lpstr>
      <vt:lpstr>رسم منحنی همه گیری</vt:lpstr>
      <vt:lpstr>PowerPoint Presentation</vt:lpstr>
      <vt:lpstr>7- طراح و اجرای یک مطالعه اپیدمیولوژیک برای آزمون فرضیه</vt:lpstr>
      <vt:lpstr>Cohort studies</vt:lpstr>
      <vt:lpstr>PowerPoint Presentation</vt:lpstr>
      <vt:lpstr>Case-Control Studies</vt:lpstr>
      <vt:lpstr>Case-Control Studies</vt:lpstr>
      <vt:lpstr>تفسیر نسبت شانس</vt:lpstr>
      <vt:lpstr>PowerPoint Presentation</vt:lpstr>
      <vt:lpstr>PowerPoint Presentation</vt:lpstr>
      <vt:lpstr>PowerPoint Presentation</vt:lpstr>
      <vt:lpstr>PowerPoint Presentation</vt:lpstr>
      <vt:lpstr> پیشگیری و مراقبت از وبا در نظام سلامت کشور      (آمادگی برای پیشگیری و مقابله با  همه گیری های احتمالی 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</dc:creator>
  <cp:lastModifiedBy>Mrs.Mirzaeii</cp:lastModifiedBy>
  <cp:revision>19</cp:revision>
  <dcterms:created xsi:type="dcterms:W3CDTF">2018-06-16T15:25:34Z</dcterms:created>
  <dcterms:modified xsi:type="dcterms:W3CDTF">2025-06-30T04:27:09Z</dcterms:modified>
</cp:coreProperties>
</file>